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266" r:id="rId4"/>
    <p:sldId id="258" r:id="rId5"/>
    <p:sldId id="260" r:id="rId6"/>
    <p:sldId id="267" r:id="rId7"/>
    <p:sldId id="269" r:id="rId8"/>
    <p:sldId id="261" r:id="rId9"/>
    <p:sldId id="268" r:id="rId10"/>
    <p:sldId id="263" r:id="rId11"/>
    <p:sldId id="265" r:id="rId12"/>
    <p:sldId id="270" r:id="rId13"/>
    <p:sldId id="29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Sturm" initials="JS" lastIdx="1" clrIdx="0">
    <p:extLst>
      <p:ext uri="{19B8F6BF-5375-455C-9EA6-DF929625EA0E}">
        <p15:presenceInfo xmlns:p15="http://schemas.microsoft.com/office/powerpoint/2012/main" userId="ee433d57f16d0c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68B4C-563F-4B0D-8FA1-4225A673647C}" v="17" dt="2024-09-05T08:30:32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9208" autoAdjust="0"/>
  </p:normalViewPr>
  <p:slideViewPr>
    <p:cSldViewPr snapToGrid="0">
      <p:cViewPr varScale="1">
        <p:scale>
          <a:sx n="81" d="100"/>
          <a:sy n="81" d="100"/>
        </p:scale>
        <p:origin x="11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EF09BD4-A807-AD48-0369-2DCDB816F1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Test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5E4FE5-D287-A020-6405-DD2BB6C0CD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9AFED-D83B-444C-B0D9-DE60A8AA7BE8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F8BD02-D110-4C2E-32AB-5DDD5A7981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A7AC6F-C9C1-2F91-6CFC-D53547527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43E-81B3-4D5D-9D83-A82E7517D9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3516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Test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C885F-91C5-4DA5-952D-D63B4FCB2264}" type="datetimeFigureOut">
              <a:rPr lang="de-DE" smtClean="0"/>
              <a:t>05.09.2024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A6ED7-47E6-4132-93AB-1BE23D6541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32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(</a:t>
            </a:r>
            <a:r>
              <a:rPr lang="de-DE" sz="1200" dirty="0" err="1"/>
              <a:t>Transkriptom</a:t>
            </a:r>
            <a:r>
              <a:rPr lang="de-DE" sz="1200" dirty="0"/>
              <a:t>, Proteom, </a:t>
            </a:r>
            <a:r>
              <a:rPr lang="de-DE" sz="1200" dirty="0" err="1"/>
              <a:t>Metabolom</a:t>
            </a:r>
            <a:r>
              <a:rPr lang="de-DE" sz="1200" dirty="0"/>
              <a:t>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(Stöchiometrische Flüsse, Feedback-Regulation, </a:t>
            </a:r>
            <a:r>
              <a:rPr lang="de-DE" sz="1200" dirty="0" err="1"/>
              <a:t>steady-state</a:t>
            </a:r>
            <a:r>
              <a:rPr lang="de-DE" sz="1200" dirty="0"/>
              <a:t> Annahmen…)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A6ED7-47E6-4132-93AB-1BE23D65415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14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121B1-95CD-09BC-797B-54A072762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4A8589-733A-1CF5-AD2D-19B6BDCDA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F42CE9-080B-3A5F-09AD-2618EDF2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3AE9-AC6F-459B-8458-D78519E3604B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64288-AAE2-5AC3-CB40-EE2C53BA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73B29-EE5C-9A5E-8A9F-69238A4D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00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8FA16-0B45-843A-6374-A298D1C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084B97-4387-B9AD-896A-EBB744CB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78A3D-3850-4122-337C-03873467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DCBC0-34A0-4E3F-86A6-1938D3D96707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C77C60-9630-F479-12EF-F7E61041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7BC43D-4DB1-1A5E-394A-8A789CBD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21F3E2-4146-976F-A807-550CFAC46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DF9B0A-DCF4-BDAB-8828-2148C7C48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60A653-C5B9-74FC-81CE-1E59AD6F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93B8-804B-4FC2-BB51-050DB7F70456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00F27B-59AD-6E4E-1E11-A9789EE7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DC2C9D-86C5-BFFB-D745-62916E04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25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BCDBCC12-A69C-5CFD-EF30-3FEAA602D4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88000">
                <a:schemeClr val="bg1"/>
              </a:gs>
              <a:gs pos="3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BE38E8-2EE6-DCDC-9DA6-258607EF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16A985-215C-2827-8E5C-639990897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97DB22-0492-5034-FCDF-610D177F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C85-3545-48A5-86E8-F9A76E096BFC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51F66D-7129-9CAC-35DB-29FC48AB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8EE0F0-EA6C-0BC5-7286-1A4901C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46" descr="BPT_Logo_ohne_Reck_4c">
            <a:extLst>
              <a:ext uri="{FF2B5EF4-FFF2-40B4-BE49-F238E27FC236}">
                <a16:creationId xmlns:a16="http://schemas.microsoft.com/office/drawing/2014/main" id="{D86ECEB6-D286-4832-4EC1-295F4A21C4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029" y="148268"/>
            <a:ext cx="1651507" cy="35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7" descr="\\psf\Home\Downloads\newsimage.jpeg">
            <a:extLst>
              <a:ext uri="{FF2B5EF4-FFF2-40B4-BE49-F238E27FC236}">
                <a16:creationId xmlns:a16="http://schemas.microsoft.com/office/drawing/2014/main" id="{175DB3C1-1AE8-653D-A7E6-9C8FA5B1CC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93137" y="152315"/>
            <a:ext cx="1651507" cy="35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07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DA17F-8C96-5FE4-4CEA-05164327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A2C0B3-A278-666E-D085-90431D60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8916C3-08B2-9E69-9A52-B6A6557E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E733-8CEB-412B-BC93-CD063F6D4F76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8AEA8-DF2B-1029-94FD-AD55A0D7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AB007F-B113-EFB9-9866-48F0426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AB388-03B2-231F-BE95-BDAD0063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C3DBAB-5D9C-5AE2-C591-192C03D83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FE13E9-27A8-3554-55CB-A9C17274A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B3FE2B-C60F-59FB-7A20-88C5B4BF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801C-FFAE-4CD2-A1FE-3317EEA07413}" type="datetime1">
              <a:rPr lang="de-DE" smtClean="0"/>
              <a:t>05.09.2024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85992-BBAA-A93C-FA13-6FD28703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581BDE-7198-5C8E-C0EE-539C0926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87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C9855-F69C-2F04-9D36-A7944189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6100A7-25C7-3D44-4590-BDF29CA14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AF1F5-A1F5-DA73-A0A3-B73DE95C1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5789B6-0D3E-7A92-B759-607EA59C2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ECC0A1-3D3C-DAA6-C36A-6A6FFF83D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FD6E9-4613-6F7A-32F9-9EFD9EF1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B28F-9E37-4A3B-AD41-9F0A864E0D04}" type="datetime1">
              <a:rPr lang="de-DE" smtClean="0"/>
              <a:t>05.09.2024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C3B714-617A-BD7F-ED06-484D87FA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0D931A-2264-2C96-CB89-53E0F22B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11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32236-EC45-1591-B451-868793F0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5BB7B2-B682-309F-E8A4-9550297D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4675-AF0B-43D0-9B47-6252B6DA9181}" type="datetime1">
              <a:rPr lang="de-DE" smtClean="0"/>
              <a:t>05.09.2024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C7D32E-4AAD-3CE3-1335-D201E58A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C5134C-E26F-4B4D-F2A9-6A42BF6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9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41F04C-14E0-2EF4-B772-95C38D67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C246-1A16-40A2-8F86-7205FE570C89}" type="datetime1">
              <a:rPr lang="de-DE" smtClean="0"/>
              <a:t>05.09.2024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8B10C9-4CB2-174D-3437-B42567D7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286FE2-4383-F172-9912-F579D586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0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11AB1-3C4B-D847-74B0-407CB798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153B22-042A-1B93-C957-D0CBEF11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3601BD-0CAE-87CA-E8EF-699757626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6CD2BA-CB24-69F3-D556-481E64169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3D5B-1B6D-4140-A431-547D7A98A55A}" type="datetime1">
              <a:rPr lang="de-DE" smtClean="0"/>
              <a:t>05.09.2024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485848-0A97-DA98-6D37-7B7FC8CE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F4D0C3-1A96-154E-380F-A60D565B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8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DECB-3A64-3601-D533-1C99C0C5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895D8A5-E737-1734-B523-404ADB3FA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ED2D55-760C-FDC4-2583-51AC36BE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8C96B4-737E-6D67-CE52-2CF7DA33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90EB4-5D8F-4DB4-A477-08BA30F11122}" type="datetime1">
              <a:rPr lang="de-DE" smtClean="0"/>
              <a:t>05.09.2024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383F17-6111-7367-882C-A4B0315B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437517-1617-995B-968A-661F34B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14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FA5D05-39D5-30CF-EDA8-958FD2E4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CBA93-CB61-135D-92D9-0A362B46B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E089C-0A2C-7CA9-825E-7482EEBC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02F03-7AB1-436D-B303-7CB54ECA7871}" type="datetime1">
              <a:rPr lang="de-DE" smtClean="0"/>
              <a:t>05.09.2024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D790B-5C49-80A7-EEE7-43589C418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24A3BA-1706-7B82-FBC5-DA61E05F9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2018-15AF-431A-827F-9B998C79CC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16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9" descr="Ein Bild, das Text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95425796-91D2-A551-8F87-7EBA2C6928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A2D243-06AC-79BF-A839-3ABBDC7C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132"/>
            <a:ext cx="9144000" cy="1055830"/>
          </a:xfrm>
          <a:solidFill>
            <a:srgbClr val="181717">
              <a:alpha val="40000"/>
            </a:srgbClr>
          </a:solidFill>
        </p:spPr>
        <p:txBody>
          <a:bodyPr/>
          <a:lstStyle/>
          <a:p>
            <a:r>
              <a:rPr lang="de-DE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Systembiologie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5B4D31-8AAE-AE2F-68E8-07545770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21900"/>
          </a:xfrm>
          <a:solidFill>
            <a:srgbClr val="181717">
              <a:alpha val="40000"/>
            </a:srgbClr>
          </a:solidFill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Prozessmodelle in der Biotechnologie</a:t>
            </a:r>
          </a:p>
        </p:txBody>
      </p:sp>
    </p:spTree>
    <p:extLst>
      <p:ext uri="{BB962C8B-B14F-4D97-AF65-F5344CB8AC3E}">
        <p14:creationId xmlns:p14="http://schemas.microsoft.com/office/powerpoint/2010/main" val="33834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Datengetriebene Modellierung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6CC3C-B60B-18F2-84AF-9D4145B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Modellierung von Bioprozessen: multidimensionales Regressionsproblem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/>
              <a:t>Lösung durch empirische </a:t>
            </a:r>
            <a:r>
              <a:rPr lang="de-DE" sz="2000" dirty="0" err="1"/>
              <a:t>Funktionsapproximatoren</a:t>
            </a:r>
            <a:r>
              <a:rPr lang="de-DE" sz="2000" dirty="0"/>
              <a:t> möglich (z.B. Multiple lineare Regression, support </a:t>
            </a:r>
            <a:r>
              <a:rPr lang="de-DE" sz="2000" dirty="0" err="1"/>
              <a:t>vector</a:t>
            </a:r>
            <a:r>
              <a:rPr lang="de-DE" sz="2000" dirty="0"/>
              <a:t> </a:t>
            </a:r>
            <a:r>
              <a:rPr lang="de-DE" sz="2000" dirty="0" err="1"/>
              <a:t>machines</a:t>
            </a:r>
            <a:r>
              <a:rPr lang="de-DE" sz="2000" dirty="0"/>
              <a:t>, Neuronale Netze…) möglich</a:t>
            </a:r>
            <a:endParaRPr lang="de-DE" sz="2400" dirty="0"/>
          </a:p>
          <a:p>
            <a:pPr>
              <a:buFont typeface="Wingdings" panose="05000000000000000000" pitchFamily="2" charset="2"/>
              <a:buChar char="§"/>
            </a:pPr>
            <a:endParaRPr lang="de-DE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/>
              <a:t>Herausforderungen: Viele Daten nötig, </a:t>
            </a:r>
            <a:r>
              <a:rPr lang="de-DE" sz="2000" dirty="0" err="1"/>
              <a:t>unbiologische</a:t>
            </a:r>
            <a:r>
              <a:rPr lang="de-DE" sz="2000" dirty="0"/>
              <a:t> Ergebnisse möglich, schwer übertragbar…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254E865-0573-FC69-1698-B7ED436D8947}"/>
              </a:ext>
            </a:extLst>
          </p:cNvPr>
          <p:cNvGrpSpPr/>
          <p:nvPr/>
        </p:nvGrpSpPr>
        <p:grpSpPr>
          <a:xfrm>
            <a:off x="7622796" y="4170522"/>
            <a:ext cx="2064165" cy="2095368"/>
            <a:chOff x="872848" y="3880157"/>
            <a:chExt cx="2605881" cy="264527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3671776-C463-8A52-5207-C31608CA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848" y="4339331"/>
              <a:ext cx="2605881" cy="2186099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3C1CEE5-64D8-384E-843C-4143BE411877}"/>
                </a:ext>
              </a:extLst>
            </p:cNvPr>
            <p:cNvSpPr txBox="1"/>
            <p:nvPr/>
          </p:nvSpPr>
          <p:spPr>
            <a:xfrm>
              <a:off x="973076" y="3880157"/>
              <a:ext cx="2173607" cy="815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u="sng" dirty="0">
                  <a:latin typeface="+mj-lt"/>
                </a:rPr>
                <a:t>„klassisches“ NN</a:t>
              </a:r>
            </a:p>
            <a:p>
              <a:endParaRPr lang="de-DE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C7BA364-8CD2-A596-317C-B8FE9D3AB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31" y="1690688"/>
            <a:ext cx="2163265" cy="22187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2DD2DD6-A021-677C-2DF9-A9E61D7FD606}"/>
              </a:ext>
            </a:extLst>
          </p:cNvPr>
          <p:cNvSpPr txBox="1"/>
          <p:nvPr/>
        </p:nvSpPr>
        <p:spPr>
          <a:xfrm>
            <a:off x="8324911" y="3827707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[2] 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3221F0D-199B-14AA-9B96-C1B4BE790B22}"/>
              </a:ext>
            </a:extLst>
          </p:cNvPr>
          <p:cNvSpPr txBox="1"/>
          <p:nvPr/>
        </p:nvSpPr>
        <p:spPr>
          <a:xfrm>
            <a:off x="838200" y="6238959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[2] 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Eigene Abbildung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C084F8D-6372-C5A6-EDA8-7DEA1EFC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B7F8EF1-C161-16A4-1823-E7571CC7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10</a:t>
            </a:fld>
            <a:endParaRPr lang="de-DE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4FA3E739-68F4-26E2-6F6A-04CC48D3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4F9C-5F7B-43CA-937A-7999FCC31393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5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C6A12-D2D3-7A4B-B75E-496C9AB1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Hybridmodelle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1DCE5AD-6C6B-7415-7D67-85666361C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797"/>
            <a:ext cx="10355317" cy="435133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de-DE" sz="2400" dirty="0"/>
              <a:t>Kombination aus White-Box (Kinetik) &amp; Black-Box (</a:t>
            </a:r>
            <a:r>
              <a:rPr lang="de-DE" sz="2400" dirty="0" err="1"/>
              <a:t>Machine</a:t>
            </a:r>
            <a:r>
              <a:rPr lang="de-DE" sz="2400" dirty="0"/>
              <a:t> Learning) Modell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Eigenschaften: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Wenig mechanistisches Wissen nötig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Reagiert dynamisch auf Änderungen in Messwerten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Für Regelungen / Fehlererkennung geeignet</a:t>
            </a:r>
          </a:p>
          <a:p>
            <a:pPr lvl="1"/>
            <a:endParaRPr lang="de-DE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A68EE3-9DED-4FF8-C061-6EED377BDA88}"/>
              </a:ext>
            </a:extLst>
          </p:cNvPr>
          <p:cNvSpPr txBox="1"/>
          <p:nvPr/>
        </p:nvSpPr>
        <p:spPr>
          <a:xfrm>
            <a:off x="838200" y="6238959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[2] 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Eigene Abbildung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985F96-09A6-1679-F5C9-FFFCCB85D412}"/>
              </a:ext>
            </a:extLst>
          </p:cNvPr>
          <p:cNvSpPr txBox="1"/>
          <p:nvPr/>
        </p:nvSpPr>
        <p:spPr>
          <a:xfrm>
            <a:off x="10561739" y="6037250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[2] </a:t>
            </a:r>
            <a:endParaRPr lang="de-DE" sz="1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AC5794-1C9E-D5D8-0787-487CD940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F85AF8-27AB-1B13-7CB7-0C072779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D8019B-1A42-EEE5-8FD2-0A81DDA3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B397-6C15-4A3A-9662-D0604956CCAF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5ACB6-BF7F-DF75-8446-3FDD8B1C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Take </a:t>
            </a:r>
            <a:r>
              <a:rPr lang="de-DE" u="sng" dirty="0" err="1"/>
              <a:t>home</a:t>
            </a:r>
            <a:r>
              <a:rPr lang="de-DE" u="sng" dirty="0"/>
              <a:t> </a:t>
            </a:r>
            <a:r>
              <a:rPr lang="de-DE" u="sng" dirty="0" err="1"/>
              <a:t>message</a:t>
            </a:r>
            <a:endParaRPr lang="de-DE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94059-1540-E62E-2A8D-38AA1FCF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8641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de-DE" sz="2400" dirty="0"/>
              <a:t>Bioprozessmodelle: Nützliches Tool für Prozessentwicklung und –Steuerung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Systembiologie versucht, ganzheitliche Beschreibung biologischer Vorgänge zu erreichen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In Realität viele vereinfachende Annahmen, um Modellierung handhabbar zu machen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000" dirty="0"/>
              <a:t>Dennoch viele Möglichkeiten zur Individualisierung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BC16C1-C004-3E87-7FBB-29EF3085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B0C05B-B882-96BD-72DC-4513763D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12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FCF065-0EED-6C17-C904-679B667A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FFB2-D33A-405E-BEF2-E033353DAAF1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20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B0-615B-0123-250D-86B5722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Authors and License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1175"/>
            <a:ext cx="10961915" cy="163557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Check the </a:t>
            </a:r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</a:p>
          <a:p>
            <a:r>
              <a:rPr lang="en-US" dirty="0">
                <a:latin typeface="Calibri"/>
                <a:cs typeface="Calibri"/>
              </a:rPr>
              <a:t>https://git.rwth-aachen.de/ulf.liebal/biolabsim/-/blob/91dd40b2f40e6a24263af96c2d5b9817733f4a25/AUTHORS.md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57" y="5658989"/>
            <a:ext cx="2743199" cy="966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609600" y="3479346"/>
            <a:ext cx="10961915" cy="163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dirty="0"/>
          </a:p>
          <a:p>
            <a:r>
              <a:rPr lang="en-US" kern="0" dirty="0">
                <a:latin typeface="Calibri"/>
                <a:cs typeface="Calibri"/>
              </a:rPr>
              <a:t>Eiden &amp; Dymek, </a:t>
            </a:r>
            <a:r>
              <a:rPr lang="en-US" kern="0" dirty="0" err="1">
                <a:latin typeface="Calibri"/>
                <a:cs typeface="Calibri"/>
              </a:rPr>
              <a:t>BioLabSim.nrw</a:t>
            </a:r>
            <a:r>
              <a:rPr lang="en-US" kern="0" dirty="0">
                <a:latin typeface="Calibri"/>
                <a:cs typeface="Calibri"/>
              </a:rPr>
              <a:t> consortium, </a:t>
            </a:r>
            <a:r>
              <a:rPr lang="en-US" kern="0" dirty="0" err="1">
                <a:latin typeface="Calibri"/>
                <a:cs typeface="Calibri"/>
              </a:rPr>
              <a:t>FermProSim</a:t>
            </a:r>
            <a:r>
              <a:rPr lang="en-US" kern="0" dirty="0">
                <a:latin typeface="Calibri"/>
                <a:cs typeface="Calibri"/>
              </a:rPr>
              <a:t> Lecture, 2024, https://git.rwth-aachen.de/ulf.liebal/biolabsim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11876-450E-2DBC-61F2-10ADB6B8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Systembiologie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C19960-C063-7912-DCD1-E64D2FE6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400" dirty="0"/>
              <a:t>Ziel: Ganzheitliches Verständnis biologischer Systeme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Betrachtung von </a:t>
            </a:r>
            <a:r>
              <a:rPr lang="de-DE" sz="2000" dirty="0" err="1"/>
              <a:t>Metabolismen</a:t>
            </a:r>
            <a:r>
              <a:rPr lang="de-DE" sz="2000" dirty="0"/>
              <a:t>, Zellen, Organen oder Multi-Organ-Systemen in einem </a:t>
            </a:r>
            <a:r>
              <a:rPr lang="de-DE" sz="2000" i="1" dirty="0"/>
              <a:t>in vivo-</a:t>
            </a:r>
            <a:r>
              <a:rPr lang="de-DE" sz="2000" dirty="0"/>
              <a:t>Kontext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Top down: </a:t>
            </a:r>
            <a:r>
              <a:rPr lang="de-DE" sz="2000" dirty="0" err="1"/>
              <a:t>Genomskalige</a:t>
            </a:r>
            <a:r>
              <a:rPr lang="de-DE" sz="2000" dirty="0"/>
              <a:t> Modelle / </a:t>
            </a:r>
            <a:r>
              <a:rPr lang="de-DE" sz="2000" dirty="0" err="1"/>
              <a:t>bottom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: Einzelne Stoffwechselwege</a:t>
            </a:r>
          </a:p>
          <a:p>
            <a:pPr marL="457200" lvl="1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400" dirty="0"/>
              <a:t>Relativ neue Disziplin (ca. 2000)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Explosive Wissensvermehrung seit Beginn der (massenhaften) DNA-Sequenzierung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Modellierung von Nicht-Gleichgewichtszuständen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4A50A-66DC-ED53-6E1E-DB2B693D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Prozessmodelle in der Biotechnologie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0EC1E6-8197-FA35-5F12-E07225F6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2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5D6D5C7-D866-B7C4-684A-E9A21B51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CE6F-EA55-4850-990A-4CD61F8B408B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A5D38-3FA0-1D35-6A2A-AB3FEE43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Bioprozessentwicklung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65421A-0BB7-2822-1FD2-28FCAF5DF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3191" cy="435133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de-DE" sz="2400" dirty="0"/>
              <a:t>Identifizieren geeigneter Substrate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Erreichen des maximalen Produktionspotenzials (</a:t>
            </a:r>
            <a:r>
              <a:rPr lang="de-DE" sz="2400" dirty="0" err="1"/>
              <a:t>metabolic</a:t>
            </a:r>
            <a:r>
              <a:rPr lang="de-DE" sz="2400" dirty="0"/>
              <a:t> </a:t>
            </a:r>
            <a:r>
              <a:rPr lang="de-DE" sz="2400" dirty="0" err="1"/>
              <a:t>engineering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Zell-Prozess-Wechselwirkungen (</a:t>
            </a:r>
            <a:r>
              <a:rPr lang="de-DE" sz="2400" dirty="0" err="1"/>
              <a:t>scale-up</a:t>
            </a:r>
            <a:r>
              <a:rPr lang="de-DE" sz="2400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1B1444-894F-20DC-EE37-FAF753A7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91" y="1988700"/>
            <a:ext cx="7035800" cy="288059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34F0912-C4AB-D7A4-6228-1D9C060F76F4}"/>
              </a:ext>
            </a:extLst>
          </p:cNvPr>
          <p:cNvSpPr/>
          <p:nvPr/>
        </p:nvSpPr>
        <p:spPr>
          <a:xfrm>
            <a:off x="7905341" y="2947965"/>
            <a:ext cx="1086987" cy="1090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D260A7F-EF6A-E5C1-DAF2-C73414A8EA67}"/>
              </a:ext>
            </a:extLst>
          </p:cNvPr>
          <p:cNvSpPr txBox="1"/>
          <p:nvPr/>
        </p:nvSpPr>
        <p:spPr>
          <a:xfrm>
            <a:off x="838200" y="6191765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Chmiel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H.,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Takors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R., &amp;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Weuster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-Botz, D. (Eds.). (2018). </a:t>
            </a:r>
            <a:r>
              <a:rPr lang="de-DE" sz="1000" b="0" i="1" dirty="0">
                <a:effectLst/>
                <a:latin typeface="Arial" panose="020B0604020202020204" pitchFamily="34" charset="0"/>
              </a:rPr>
              <a:t>Bioprozesstechnik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. Springer Spektrum.</a:t>
            </a:r>
            <a:endParaRPr lang="de-DE" sz="1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A57D31-4D45-BDA3-1789-B80B759E102E}"/>
              </a:ext>
            </a:extLst>
          </p:cNvPr>
          <p:cNvSpPr txBox="1"/>
          <p:nvPr/>
        </p:nvSpPr>
        <p:spPr>
          <a:xfrm>
            <a:off x="11023833" y="4869299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D46182-D671-DCB0-4EC4-C90D2709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BF2AFC-8805-0642-CECC-D7A22624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3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4E86261-078A-F20A-4084-7796830B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15F4-4A6F-4989-9939-5341587F2CE8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8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Wachstumsmodelle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6CC3C-B60B-18F2-84AF-9D4145B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4938" cy="435133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Schwierigkeiten stöchiometrischer Stoffwechselnetzwerke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Identifikation intrazellulärer Wachstumsraten sehr aufwändig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Zellpopulationen sind inhomogen (</a:t>
            </a:r>
            <a:r>
              <a:rPr lang="de-DE" sz="2000" dirty="0" err="1"/>
              <a:t>Plasmidverlust</a:t>
            </a:r>
            <a:r>
              <a:rPr lang="de-DE" sz="2000" dirty="0"/>
              <a:t>, unterschiedliche Vermehrungsphasen, Alterung…)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Großer Maßstab: Gradienten im Bioreaktor</a:t>
            </a:r>
          </a:p>
          <a:p>
            <a:pPr marL="0" indent="0">
              <a:buNone/>
            </a:pPr>
            <a:r>
              <a:rPr lang="de-DE" sz="2400" dirty="0"/>
              <a:t>Vereinfachung: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 err="1"/>
              <a:t>Unsegregierte</a:t>
            </a:r>
            <a:r>
              <a:rPr lang="de-DE" sz="2000" dirty="0"/>
              <a:t> Modelle: Vernachlässigen Subpopulationen („Durchschnittszelle“)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Unstrukturierte Modelle: Vernachlässigen einzelne Stoffwechselwege („</a:t>
            </a:r>
            <a:r>
              <a:rPr lang="de-DE" sz="2000" dirty="0" err="1"/>
              <a:t>black</a:t>
            </a:r>
            <a:r>
              <a:rPr lang="de-DE" sz="2000" dirty="0"/>
              <a:t>-box“)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268D1-DC90-5DAE-E7F7-BE8E59E78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2601" r="3350" b="3617"/>
          <a:stretch/>
        </p:blipFill>
        <p:spPr>
          <a:xfrm>
            <a:off x="6895750" y="1690688"/>
            <a:ext cx="4664279" cy="463849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B675C69-1C04-C582-D14A-D55D13680813}"/>
              </a:ext>
            </a:extLst>
          </p:cNvPr>
          <p:cNvSpPr/>
          <p:nvPr/>
        </p:nvSpPr>
        <p:spPr>
          <a:xfrm>
            <a:off x="7684316" y="1988191"/>
            <a:ext cx="1182847" cy="128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B5EB64-EACB-9DAE-3AB0-B64402BA0015}"/>
              </a:ext>
            </a:extLst>
          </p:cNvPr>
          <p:cNvSpPr txBox="1"/>
          <p:nvPr/>
        </p:nvSpPr>
        <p:spPr>
          <a:xfrm>
            <a:off x="838200" y="6174069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Chmiel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H.,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Takors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R., &amp;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Weuster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-Botz, D. (Eds.). (2018). </a:t>
            </a:r>
            <a:r>
              <a:rPr lang="de-DE" sz="1000" b="0" i="1" dirty="0">
                <a:effectLst/>
                <a:latin typeface="Arial" panose="020B0604020202020204" pitchFamily="34" charset="0"/>
              </a:rPr>
              <a:t>Bioprozesstechnik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. Springer Spektrum.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45EE95-E25B-8B02-B68D-6EF17FE8775E}"/>
              </a:ext>
            </a:extLst>
          </p:cNvPr>
          <p:cNvSpPr txBox="1"/>
          <p:nvPr/>
        </p:nvSpPr>
        <p:spPr>
          <a:xfrm>
            <a:off x="11537657" y="6082958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9376A8-D85D-55FB-BB86-DD89B8D8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D6CF2E-51F6-6F92-CBB2-E93FF86A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4</a:t>
            </a:fld>
            <a:endParaRPr lang="de-DE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C110661-F181-80D4-2A49-D75D5BB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47F7-4814-494D-8F9A-C2A57738D0CD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11" y="373514"/>
            <a:ext cx="10515600" cy="1325563"/>
          </a:xfrm>
        </p:spPr>
        <p:txBody>
          <a:bodyPr/>
          <a:lstStyle/>
          <a:p>
            <a:r>
              <a:rPr lang="de-DE" u="sng" dirty="0"/>
              <a:t>Sättigungskinetik (Monod-Ansatz)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6CC3C-B60B-18F2-84AF-9D4145B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8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Annahme: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Alle Reaktionsgeschwindigkeiten sind nur von der Konzentration des limitierenden Substrats abhängig (geschwindigkeitsbestimmend)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„Klassische“ </a:t>
            </a:r>
            <a:r>
              <a:rPr lang="de-DE" sz="2000" dirty="0" err="1"/>
              <a:t>Monodgleichung</a:t>
            </a:r>
            <a:r>
              <a:rPr lang="de-DE" sz="2000" dirty="0"/>
              <a:t>: Nur exponentielles Wachstum und Substratlimitierungsphase werden beschrieben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855322-1DF4-626E-6F16-38E9AF4C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2" y="3521925"/>
            <a:ext cx="4265759" cy="257746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8A7FA3-7541-0D37-AEAE-CDEE9525F79B}"/>
              </a:ext>
            </a:extLst>
          </p:cNvPr>
          <p:cNvSpPr txBox="1"/>
          <p:nvPr/>
        </p:nvSpPr>
        <p:spPr>
          <a:xfrm>
            <a:off x="8816971" y="3723769"/>
            <a:ext cx="241085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1600" dirty="0"/>
              <a:t>1 Verzögerungsphase (Lag)</a:t>
            </a:r>
          </a:p>
          <a:p>
            <a:r>
              <a:rPr lang="de-DE" sz="1600" dirty="0"/>
              <a:t>2 Erste Übergangsphase</a:t>
            </a:r>
          </a:p>
          <a:p>
            <a:r>
              <a:rPr lang="de-DE" sz="1600" dirty="0"/>
              <a:t>3 Exponentielle Phase</a:t>
            </a:r>
          </a:p>
          <a:p>
            <a:r>
              <a:rPr lang="de-DE" sz="1600" dirty="0"/>
              <a:t>4 Zweite Übergangsphase</a:t>
            </a:r>
          </a:p>
          <a:p>
            <a:r>
              <a:rPr lang="de-DE" sz="1600" dirty="0"/>
              <a:t>5 Stationäre Phase</a:t>
            </a:r>
          </a:p>
          <a:p>
            <a:r>
              <a:rPr lang="de-DE" sz="1600" dirty="0"/>
              <a:t>6 </a:t>
            </a:r>
            <a:r>
              <a:rPr lang="de-DE" sz="1600" dirty="0" err="1"/>
              <a:t>Absterbephase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3C4A53E-E1F8-54E4-E666-68F834F5FB71}"/>
                  </a:ext>
                </a:extLst>
              </p:cNvPr>
              <p:cNvSpPr txBox="1"/>
              <p:nvPr/>
            </p:nvSpPr>
            <p:spPr>
              <a:xfrm>
                <a:off x="838200" y="3742644"/>
                <a:ext cx="2917465" cy="1855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zellspezifische Wachstumsrate µ: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=µ ∗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endParaRPr lang="de-DE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µ=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3C4A53E-E1F8-54E4-E666-68F834F5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42644"/>
                <a:ext cx="2917465" cy="1855188"/>
              </a:xfrm>
              <a:prstGeom prst="rect">
                <a:avLst/>
              </a:prstGeom>
              <a:blipFill>
                <a:blip r:embed="rId3"/>
                <a:stretch>
                  <a:fillRect l="-1042" t="-6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F60E6967-1D44-880B-1E1F-31BDB69DD23D}"/>
              </a:ext>
            </a:extLst>
          </p:cNvPr>
          <p:cNvSpPr txBox="1"/>
          <p:nvPr/>
        </p:nvSpPr>
        <p:spPr>
          <a:xfrm>
            <a:off x="838200" y="6067879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Chmiel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H.,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Takors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R., &amp;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Weuster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-Botz, D. (Eds.). (2018). </a:t>
            </a:r>
            <a:r>
              <a:rPr lang="de-DE" sz="1000" b="0" i="1" dirty="0">
                <a:effectLst/>
                <a:latin typeface="Arial" panose="020B0604020202020204" pitchFamily="34" charset="0"/>
              </a:rPr>
              <a:t>Bioprozesstechnik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. Springer Spektrum.</a:t>
            </a:r>
            <a:endParaRPr lang="de-DE" sz="1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883FD34-5233-AB99-3DD1-A24A2C78E289}"/>
              </a:ext>
            </a:extLst>
          </p:cNvPr>
          <p:cNvSpPr txBox="1"/>
          <p:nvPr/>
        </p:nvSpPr>
        <p:spPr>
          <a:xfrm>
            <a:off x="8523843" y="5728248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0C087A-C1FF-BCB8-B231-2AD70F14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BB9ED1-9E12-F2A9-0776-8E73B105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74EF979-54EA-3C1C-3C0A-3A46EA24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6D70-8437-4391-B443-3F61EDEA655E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64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Sättigungskinetik (Monod-Ansatz)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79A2AE0-F64D-02F5-B2F5-E6C50DF65C54}"/>
                  </a:ext>
                </a:extLst>
              </p:cNvPr>
              <p:cNvSpPr txBox="1"/>
              <p:nvPr/>
            </p:nvSpPr>
            <p:spPr>
              <a:xfrm>
                <a:off x="908624" y="1773953"/>
                <a:ext cx="1943634" cy="4470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r>
                  <a:rPr lang="de-DE" sz="1600" dirty="0">
                    <a:solidFill>
                      <a:schemeClr val="tx1"/>
                    </a:solidFill>
                  </a:rPr>
                  <a:t>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cs</a:t>
                </a:r>
                <a:r>
                  <a:rPr lang="de-DE" sz="1600" dirty="0">
                    <a:solidFill>
                      <a:schemeClr val="tx1"/>
                    </a:solidFill>
                  </a:rPr>
                  <a:t> &gt;&gt;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Ks</a:t>
                </a:r>
                <a:r>
                  <a:rPr lang="de-DE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r>
                  <a:rPr lang="de-DE" sz="1600" dirty="0">
                    <a:solidFill>
                      <a:schemeClr val="tx1"/>
                    </a:solidFill>
                  </a:rPr>
                  <a:t>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cs</a:t>
                </a:r>
                <a:r>
                  <a:rPr lang="de-DE" sz="1600" dirty="0">
                    <a:solidFill>
                      <a:schemeClr val="tx1"/>
                    </a:solidFill>
                  </a:rPr>
                  <a:t> &lt;&lt;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Ks</a:t>
                </a:r>
                <a:r>
                  <a:rPr lang="de-DE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u="sng" dirty="0">
                    <a:solidFill>
                      <a:schemeClr val="tx1"/>
                    </a:solidFill>
                  </a:rPr>
                  <a:t>Substratabnahme</a:t>
                </a:r>
              </a:p>
              <a:p>
                <a:endParaRPr lang="de-DE" u="sng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79A2AE0-F64D-02F5-B2F5-E6C50DF65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4" y="1773953"/>
                <a:ext cx="1943634" cy="4470070"/>
              </a:xfrm>
              <a:prstGeom prst="rect">
                <a:avLst/>
              </a:prstGeom>
              <a:blipFill>
                <a:blip r:embed="rId2"/>
                <a:stretch>
                  <a:fillRect l="-72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FA09F002-3FD6-948B-8C9C-B290564D0C7A}"/>
              </a:ext>
            </a:extLst>
          </p:cNvPr>
          <p:cNvSpPr txBox="1"/>
          <p:nvPr/>
        </p:nvSpPr>
        <p:spPr>
          <a:xfrm>
            <a:off x="3272275" y="1404621"/>
            <a:ext cx="255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Michaelis-Menten (1913)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14">
                <a:extLst>
                  <a:ext uri="{FF2B5EF4-FFF2-40B4-BE49-F238E27FC236}">
                    <a16:creationId xmlns:a16="http://schemas.microsoft.com/office/drawing/2014/main" id="{A0666652-8AE4-2749-3F0B-3DC93D550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88439"/>
                  </p:ext>
                </p:extLst>
              </p:nvPr>
            </p:nvGraphicFramePr>
            <p:xfrm>
              <a:off x="3352008" y="2753000"/>
              <a:ext cx="2654509" cy="2553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77">
                      <a:extLst>
                        <a:ext uri="{9D8B030D-6E8A-4147-A177-3AD203B41FA5}">
                          <a16:colId xmlns:a16="http://schemas.microsoft.com/office/drawing/2014/main" val="505566217"/>
                        </a:ext>
                      </a:extLst>
                    </a:gridCol>
                    <a:gridCol w="1998732">
                      <a:extLst>
                        <a:ext uri="{9D8B030D-6E8A-4147-A177-3AD203B41FA5}">
                          <a16:colId xmlns:a16="http://schemas.microsoft.com/office/drawing/2014/main" val="19367686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µ</a:t>
                          </a:r>
                          <a:r>
                            <a:rPr lang="de-DE" sz="1400" b="0" baseline="-25000" dirty="0" err="1">
                              <a:solidFill>
                                <a:schemeClr val="tx1"/>
                              </a:solidFill>
                            </a:rPr>
                            <a:t>max</a:t>
                          </a:r>
                          <a:endParaRPr lang="de-DE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max. spez. Wachstumsrate [h</a:t>
                          </a:r>
                          <a:r>
                            <a:rPr lang="de-DE" sz="1400" b="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8860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c</a:t>
                          </a:r>
                          <a:r>
                            <a:rPr lang="de-DE" sz="1400" baseline="-25000" dirty="0" err="1"/>
                            <a:t>s</a:t>
                          </a:r>
                          <a:r>
                            <a:rPr lang="de-DE" sz="14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Substratkonzentration limitierendes Substrat [g/L]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962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K</a:t>
                          </a:r>
                          <a:r>
                            <a:rPr lang="de-DE" sz="1400" baseline="-25000" dirty="0" err="1"/>
                            <a:t>s</a:t>
                          </a:r>
                          <a:r>
                            <a:rPr lang="de-DE" sz="14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Sättigungskonzentration (</a:t>
                          </a:r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de-DE" sz="1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de-DE" sz="16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sz="16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de-DE" sz="1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de-DE" sz="16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oMath>
                          </a14:m>
                          <a:r>
                            <a:rPr lang="de-DE" sz="1400" dirty="0"/>
                            <a:t>) [g/L]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2357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Y</a:t>
                          </a:r>
                          <a:r>
                            <a:rPr lang="de-DE" sz="1400" baseline="-25000" dirty="0" err="1"/>
                            <a:t>x</a:t>
                          </a:r>
                          <a:endParaRPr lang="de-DE" sz="14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Ausbeutekoeffizient Substrat zu Biomasse [g/g]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24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14">
                <a:extLst>
                  <a:ext uri="{FF2B5EF4-FFF2-40B4-BE49-F238E27FC236}">
                    <a16:creationId xmlns:a16="http://schemas.microsoft.com/office/drawing/2014/main" id="{A0666652-8AE4-2749-3F0B-3DC93D550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88439"/>
                  </p:ext>
                </p:extLst>
              </p:nvPr>
            </p:nvGraphicFramePr>
            <p:xfrm>
              <a:off x="3352008" y="2753000"/>
              <a:ext cx="2654509" cy="2553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77">
                      <a:extLst>
                        <a:ext uri="{9D8B030D-6E8A-4147-A177-3AD203B41FA5}">
                          <a16:colId xmlns:a16="http://schemas.microsoft.com/office/drawing/2014/main" val="505566217"/>
                        </a:ext>
                      </a:extLst>
                    </a:gridCol>
                    <a:gridCol w="1998732">
                      <a:extLst>
                        <a:ext uri="{9D8B030D-6E8A-4147-A177-3AD203B41FA5}">
                          <a16:colId xmlns:a16="http://schemas.microsoft.com/office/drawing/2014/main" val="193676863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µ</a:t>
                          </a:r>
                          <a:r>
                            <a:rPr lang="de-DE" sz="1400" b="0" baseline="-25000" dirty="0" err="1">
                              <a:solidFill>
                                <a:schemeClr val="tx1"/>
                              </a:solidFill>
                            </a:rPr>
                            <a:t>max</a:t>
                          </a:r>
                          <a:endParaRPr lang="de-DE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max. spez. Wachstumsrate [h</a:t>
                          </a:r>
                          <a:r>
                            <a:rPr lang="de-DE" sz="1400" b="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r>
                            <a:rPr lang="de-DE" sz="1400" b="0" dirty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886080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c</a:t>
                          </a:r>
                          <a:r>
                            <a:rPr lang="de-DE" sz="1400" baseline="-25000" dirty="0" err="1"/>
                            <a:t>s</a:t>
                          </a:r>
                          <a:r>
                            <a:rPr lang="de-DE" sz="14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Substratkonzentration limitierendes Substrat [g/L]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962861"/>
                      </a:ext>
                    </a:extLst>
                  </a:tr>
                  <a:tr h="572326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K</a:t>
                          </a:r>
                          <a:r>
                            <a:rPr lang="de-DE" sz="1400" baseline="-25000" dirty="0" err="1"/>
                            <a:t>s</a:t>
                          </a:r>
                          <a:r>
                            <a:rPr lang="de-DE" sz="14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31" t="-220213" r="-608" b="-138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235706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Y</a:t>
                          </a:r>
                          <a:r>
                            <a:rPr lang="de-DE" sz="1400" baseline="-25000" dirty="0" err="1"/>
                            <a:t>x</a:t>
                          </a:r>
                          <a:endParaRPr lang="de-DE" sz="14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Ausbeutekoeffizient Substrat zu Biomasse [g/g]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2406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B89F6D0F-D3B2-1048-9717-50A0910A2E18}"/>
              </a:ext>
            </a:extLst>
          </p:cNvPr>
          <p:cNvSpPr txBox="1"/>
          <p:nvPr/>
        </p:nvSpPr>
        <p:spPr>
          <a:xfrm>
            <a:off x="838200" y="1404621"/>
            <a:ext cx="159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u="sng" dirty="0"/>
              <a:t>Monod (1942)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BD75D5C-799A-06E0-93F2-6316A177EDBB}"/>
                  </a:ext>
                </a:extLst>
              </p:cNvPr>
              <p:cNvSpPr txBox="1"/>
              <p:nvPr/>
            </p:nvSpPr>
            <p:spPr>
              <a:xfrm>
                <a:off x="3481023" y="1773953"/>
                <a:ext cx="2134998" cy="556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de-DE" sz="16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de-DE" sz="1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e-DE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BD75D5C-799A-06E0-93F2-6316A177E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23" y="1773953"/>
                <a:ext cx="2134998" cy="556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nhaltsplatzhalter 21">
            <a:extLst>
              <a:ext uri="{FF2B5EF4-FFF2-40B4-BE49-F238E27FC236}">
                <a16:creationId xmlns:a16="http://schemas.microsoft.com/office/drawing/2014/main" id="{111F7AAD-55BB-A064-1BE6-F15FF2F6B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28408" y="2906422"/>
            <a:ext cx="4454968" cy="3238451"/>
          </a:xfr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373875B-F9DA-A9D1-93A8-7D88621316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7"/>
          <a:stretch/>
        </p:blipFill>
        <p:spPr>
          <a:xfrm>
            <a:off x="6811630" y="2875880"/>
            <a:ext cx="4525392" cy="32528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6CA18A-6D2C-5EFD-3BEF-6B5BB8D9AE8D}"/>
              </a:ext>
            </a:extLst>
          </p:cNvPr>
          <p:cNvSpPr txBox="1"/>
          <p:nvPr/>
        </p:nvSpPr>
        <p:spPr>
          <a:xfrm>
            <a:off x="7071633" y="1404621"/>
            <a:ext cx="332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Erweiterung um Produktionsterm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91714D6-EF2E-128F-DE7F-F61B05CCDC50}"/>
                  </a:ext>
                </a:extLst>
              </p:cNvPr>
              <p:cNvSpPr txBox="1"/>
              <p:nvPr/>
            </p:nvSpPr>
            <p:spPr>
              <a:xfrm>
                <a:off x="7229125" y="1773953"/>
                <a:ext cx="4071029" cy="111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a:rPr lang="de-DE" sz="1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600" b="0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sz="1600" dirty="0">
                    <a:solidFill>
                      <a:schemeClr val="tx1"/>
                    </a:solidFill>
                  </a:rPr>
                  <a:t>mit </a:t>
                </a:r>
                <a:r>
                  <a:rPr lang="de-DE" sz="1600" i="1" dirty="0">
                    <a:solidFill>
                      <a:schemeClr val="tx1"/>
                    </a:solidFill>
                  </a:rPr>
                  <a:t>k</a:t>
                </a:r>
                <a:r>
                  <a:rPr lang="de-DE" sz="1600" dirty="0">
                    <a:solidFill>
                      <a:schemeClr val="tx1"/>
                    </a:solidFill>
                  </a:rPr>
                  <a:t> = Produktionsrate (dimensionslos)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91714D6-EF2E-128F-DE7F-F61B05CC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25" y="1773953"/>
                <a:ext cx="4071029" cy="1113831"/>
              </a:xfrm>
              <a:prstGeom prst="rect">
                <a:avLst/>
              </a:prstGeom>
              <a:blipFill>
                <a:blip r:embed="rId7"/>
                <a:stretch>
                  <a:fillRect l="-898"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DAD4EA2E-A96C-6EBE-6AD2-38E23972EA0C}"/>
              </a:ext>
            </a:extLst>
          </p:cNvPr>
          <p:cNvSpPr txBox="1"/>
          <p:nvPr/>
        </p:nvSpPr>
        <p:spPr>
          <a:xfrm>
            <a:off x="11337022" y="5587400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[2] </a:t>
            </a:r>
            <a:endParaRPr lang="de-DE" sz="1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063F531-9976-3F53-0A03-F7F79261F38F}"/>
              </a:ext>
            </a:extLst>
          </p:cNvPr>
          <p:cNvSpPr txBox="1"/>
          <p:nvPr/>
        </p:nvSpPr>
        <p:spPr>
          <a:xfrm>
            <a:off x="3043620" y="5556622"/>
            <a:ext cx="37143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Eigene Abbildung</a:t>
            </a:r>
            <a:endParaRPr lang="fr-FR" sz="10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[3] Monod J (1942) </a:t>
            </a:r>
            <a:r>
              <a:rPr lang="fr-FR" sz="10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Recherches sur la croissance des cultures</a:t>
            </a:r>
          </a:p>
          <a:p>
            <a:pPr algn="l"/>
            <a:r>
              <a:rPr lang="de-DE" sz="1000" i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de-DE" sz="1000" b="0" i="1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bacteriennes</a:t>
            </a:r>
            <a:r>
              <a:rPr lang="de-DE" sz="1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2. Aufl. Hermann, Paris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02D2066-7994-5710-BB1B-145B3DF6C80B}"/>
              </a:ext>
            </a:extLst>
          </p:cNvPr>
          <p:cNvSpPr txBox="1"/>
          <p:nvPr/>
        </p:nvSpPr>
        <p:spPr>
          <a:xfrm>
            <a:off x="2342029" y="1679904"/>
            <a:ext cx="3837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[3]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C6AC5C-C7D5-34EF-9363-A1C44483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BED415-6D2F-E99C-799A-99D27157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195B94-C0D6-F9D2-C75C-504114D4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F3D7-F3B9-406D-8B84-BEF2E588F338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80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Erweiterungsterme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/>
              <p:nvPr/>
            </p:nvSpPr>
            <p:spPr>
              <a:xfrm>
                <a:off x="901119" y="1809196"/>
                <a:ext cx="10452681" cy="442864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Batch: 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de-DE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	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c</a:t>
                </a:r>
                <a:r>
                  <a:rPr lang="de-DE" sz="1200" baseline="-25000" dirty="0" err="1">
                    <a:solidFill>
                      <a:schemeClr val="tx1"/>
                    </a:solidFill>
                  </a:rPr>
                  <a:t>X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Biomassekonzentration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Fed-Batch: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de-DE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	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F</a:t>
                </a:r>
                <a:r>
                  <a:rPr lang="de-DE" sz="1200" baseline="-25000" dirty="0">
                    <a:solidFill>
                      <a:schemeClr val="tx1"/>
                    </a:solidFill>
                  </a:rPr>
                  <a:t>in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Zuflussgeschw</a:t>
                </a:r>
                <a:r>
                  <a:rPr lang="de-DE" sz="1200" dirty="0" err="1"/>
                  <a:t>indigkeit</a:t>
                </a:r>
                <a:r>
                  <a:rPr lang="de-DE" sz="1200" dirty="0">
                    <a:solidFill>
                      <a:schemeClr val="tx1"/>
                    </a:solidFill>
                  </a:rPr>
                  <a:t> Feed [L/h],</a:t>
                </a:r>
              </a:p>
              <a:p>
                <a:r>
                  <a:rPr lang="de-DE" sz="1200" dirty="0"/>
                  <a:t>							V</a:t>
                </a:r>
                <a:r>
                  <a:rPr lang="de-DE" sz="1200" baseline="-25000" dirty="0"/>
                  <a:t>L</a:t>
                </a:r>
                <a:r>
                  <a:rPr lang="de-DE" sz="1200" dirty="0"/>
                  <a:t> = Reaktionsvolumen [L]</a:t>
                </a:r>
                <a:endParaRPr lang="de-DE" sz="1200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Kontinuierlicher Prozess:	</a:t>
                </a:r>
                <a:r>
                  <a:rPr lang="de-D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de-DE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	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D = Verdünnungsrate = F/V</a:t>
                </a:r>
                <a:r>
                  <a:rPr lang="de-DE" sz="1200" baseline="-25000" dirty="0">
                    <a:solidFill>
                      <a:schemeClr val="tx1"/>
                    </a:solidFill>
                  </a:rPr>
                  <a:t>L </a:t>
                </a:r>
                <a:r>
                  <a:rPr lang="de-DE" sz="1200" dirty="0">
                    <a:solidFill>
                      <a:schemeClr val="tx1"/>
                    </a:solidFill>
                  </a:rPr>
                  <a:t> [h</a:t>
                </a:r>
                <a:r>
                  <a:rPr lang="de-DE" sz="1200" baseline="30000" dirty="0">
                    <a:solidFill>
                      <a:schemeClr val="tx1"/>
                    </a:solidFill>
                  </a:rPr>
                  <a:t>-1</a:t>
                </a:r>
                <a:r>
                  <a:rPr lang="de-DE" sz="1200" dirty="0">
                    <a:solidFill>
                      <a:schemeClr val="tx1"/>
                    </a:solidFill>
                  </a:rPr>
                  <a:t>]</a:t>
                </a:r>
                <a:endParaRPr lang="de-DE" sz="1200" dirty="0"/>
              </a:p>
              <a:p>
                <a:r>
                  <a:rPr lang="de-DE" sz="1200" baseline="-25000" dirty="0">
                    <a:solidFill>
                      <a:schemeClr val="tx1"/>
                    </a:solidFill>
                  </a:rPr>
                  <a:t>							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steady</a:t>
                </a:r>
                <a:r>
                  <a:rPr lang="de-DE" sz="1200" dirty="0">
                    <a:solidFill>
                      <a:schemeClr val="tx1"/>
                    </a:solidFill>
                  </a:rPr>
                  <a:t>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state</a:t>
                </a:r>
                <a:r>
                  <a:rPr lang="de-DE" sz="1200" dirty="0">
                    <a:solidFill>
                      <a:schemeClr val="tx1"/>
                    </a:solidFill>
                  </a:rPr>
                  <a:t>: µ = D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/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9" y="1809196"/>
                <a:ext cx="10452681" cy="4428648"/>
              </a:xfrm>
              <a:prstGeom prst="rect">
                <a:avLst/>
              </a:prstGeo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B47F7-B1EC-28E5-8B3F-4659E57B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350096-A43D-7778-0F9C-9B2EE0AE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5F4799A-152B-3306-F3BC-91FDA069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8560-DACC-4487-B8AF-06BBAB9C5AB6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23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Erweiterungsterme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/>
              <p:nvPr/>
            </p:nvSpPr>
            <p:spPr>
              <a:xfrm>
                <a:off x="989901" y="2043026"/>
                <a:ext cx="10452681" cy="4029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</a:rPr>
                  <a:t> Substratinhibierung: 	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K</a:t>
                </a:r>
                <a:r>
                  <a:rPr lang="de-DE" sz="12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Inhibierungskonstante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Produktinhibierung: 	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de-DE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K</a:t>
                </a:r>
                <a:r>
                  <a:rPr lang="de-DE" sz="1200" baseline="-25000" dirty="0">
                    <a:solidFill>
                      <a:schemeClr val="tx1"/>
                    </a:solidFill>
                  </a:rPr>
                  <a:t>p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Inhibierungskonstante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Erhaltungsstoffwechsel:	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ms</m:t>
                    </m:r>
                    <m:r>
                      <a:rPr lang="de-DE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de-DE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XS</m:t>
                    </m:r>
                    <m:r>
                      <a:rPr lang="de-DE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,µ</m:t>
                    </m:r>
                  </m:oMath>
                </a14:m>
                <a:r>
                  <a:rPr lang="de-DE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de-DE" dirty="0">
                    <a:solidFill>
                      <a:schemeClr val="tx1"/>
                    </a:solidFill>
                  </a:rPr>
                  <a:t>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m</a:t>
                </a:r>
                <a:r>
                  <a:rPr lang="de-DE" sz="1200" baseline="-25000" dirty="0" err="1">
                    <a:solidFill>
                      <a:schemeClr val="tx1"/>
                    </a:solidFill>
                  </a:rPr>
                  <a:t>s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Substrataufnahmerate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maintenance</a:t>
                </a:r>
                <a:r>
                  <a:rPr lang="de-DE" sz="1200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de-DE" sz="1200" dirty="0">
                    <a:solidFill>
                      <a:schemeClr val="tx1"/>
                    </a:solidFill>
                  </a:rPr>
                  <a:t>							Y</a:t>
                </a:r>
                <a:r>
                  <a:rPr lang="de-DE" sz="1200" baseline="-25000" dirty="0">
                    <a:solidFill>
                      <a:schemeClr val="tx1"/>
                    </a:solidFill>
                  </a:rPr>
                  <a:t>XS,µ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Ausbeutekoeffizient Wachstum</a:t>
                </a:r>
              </a:p>
              <a:p>
                <a:endParaRPr lang="de-DE" sz="1200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Mehrere Substrate:		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𝑆𝑖</m:t>
                                </m:r>
                              </m:sub>
                            </m:sSub>
                            <m:r>
                              <a:rPr lang="de-DE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𝑆𝑖</m:t>
                            </m:r>
                          </m:den>
                        </m:f>
                      </m:e>
                    </m:nary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		</a:t>
                </a:r>
                <a:r>
                  <a:rPr lang="de-DE" sz="1200" dirty="0">
                    <a:solidFill>
                      <a:schemeClr val="tx1"/>
                    </a:solidFill>
                  </a:rPr>
                  <a:t>mit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C</a:t>
                </a:r>
                <a:r>
                  <a:rPr lang="de-DE" sz="1200" baseline="-25000" dirty="0" err="1">
                    <a:solidFill>
                      <a:schemeClr val="tx1"/>
                    </a:solidFill>
                  </a:rPr>
                  <a:t>Si</a:t>
                </a:r>
                <a:r>
                  <a:rPr lang="de-DE" sz="1200" dirty="0">
                    <a:solidFill>
                      <a:schemeClr val="tx1"/>
                    </a:solidFill>
                  </a:rPr>
                  <a:t>, </a:t>
                </a:r>
                <a:r>
                  <a:rPr lang="de-DE" sz="1200" dirty="0" err="1">
                    <a:solidFill>
                      <a:schemeClr val="tx1"/>
                    </a:solidFill>
                  </a:rPr>
                  <a:t>K</a:t>
                </a:r>
                <a:r>
                  <a:rPr lang="de-DE" sz="1200" baseline="-25000" dirty="0" err="1">
                    <a:solidFill>
                      <a:schemeClr val="tx1"/>
                    </a:solidFill>
                  </a:rPr>
                  <a:t>Si</a:t>
                </a:r>
                <a:r>
                  <a:rPr lang="de-DE" sz="1200" dirty="0">
                    <a:solidFill>
                      <a:schemeClr val="tx1"/>
                    </a:solidFill>
                  </a:rPr>
                  <a:t> = Konzentration / Affinitätskonstante Substrat i	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Kombinationen:		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de-DE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den>
                    </m:f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	</a:t>
                </a:r>
                <a:r>
                  <a:rPr lang="de-DE" sz="1200" dirty="0">
                    <a:solidFill>
                      <a:schemeClr val="tx1"/>
                    </a:solidFill>
                  </a:rPr>
                  <a:t>Wachstum auf 2 Substraten, eines mit Substratinhibierung 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01" y="2043026"/>
                <a:ext cx="10452681" cy="4029436"/>
              </a:xfrm>
              <a:prstGeom prst="rect">
                <a:avLst/>
              </a:prstGeom>
              <a:blipFill>
                <a:blip r:embed="rId2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11C468-3AEF-7732-147C-9BC8AB1B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C008FA-05FA-A32F-3823-4FB20BA4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8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EC2B235-1E52-A9D1-6172-4AC6D791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56668-BDE4-4D38-BF1E-C37AA842F244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00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/>
              <p:nvPr/>
            </p:nvSpPr>
            <p:spPr>
              <a:xfrm>
                <a:off x="989901" y="2043026"/>
                <a:ext cx="10452681" cy="4203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de-DE" dirty="0"/>
                  <a:t> Temperaturabhängigkeit: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𝑅𝑇</m:t>
                                </m:r>
                              </m:den>
                            </m:f>
                          </m:e>
                        </m:box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de-DE" i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𝑅𝑇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r>
                  <a:rPr lang="de-DE" dirty="0"/>
                  <a:t>	</a:t>
                </a:r>
              </a:p>
              <a:p>
                <a:pPr lvl="0"/>
                <a:r>
                  <a:rPr lang="de-DE" sz="1200" dirty="0">
                    <a:solidFill>
                      <a:prstClr val="black"/>
                    </a:solidFill>
                  </a:rPr>
                  <a:t>					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mit T =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Temp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in Kelvin,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E</a:t>
                </a:r>
                <a:r>
                  <a:rPr kumimoji="0" lang="de-DE" sz="12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A/B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Aktivierungsenergie Wachstum/Denaturierung,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A/B = präexponentielle Faktoren (</a:t>
                </a:r>
                <a:r>
                  <a:rPr kumimoji="0" lang="de-DE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R = allgemeine Gaskonstante (8,314 J*mol</a:t>
                </a:r>
                <a:r>
                  <a:rPr kumimoji="0" lang="de-DE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-1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*K</a:t>
                </a:r>
                <a:r>
                  <a:rPr kumimoji="0" lang="de-DE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-1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lvl="0"/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pH-Abhängigkeit:		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de-DE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de-DE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=2,3</m:t>
                    </m:r>
                    <m:r>
                      <a:rPr lang="de-DE" i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de-DE" i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∆</m:t>
                    </m:r>
                    <m:r>
                      <m:rPr>
                        <m:nor/>
                      </m:rPr>
                      <a:rPr lang="el-GR" i="1" dirty="0" smtClean="0"/>
                      <m:t>ψ</m:t>
                    </m:r>
                    <m:r>
                      <m:rPr>
                        <m:nor/>
                      </m:rPr>
                      <a:rPr lang="de-DE" b="0" i="1" dirty="0" smtClean="0"/>
                      <m:t> = </m:t>
                    </m:r>
                    <m:r>
                      <m:rPr>
                        <m:nor/>
                      </m:rPr>
                      <a:rPr lang="de-DE" b="0" i="1" dirty="0" smtClean="0"/>
                      <m:t>PMF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mit T =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Temp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in Kelvin,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R = allgemeine Gaskonstante (8,314 J*mol</a:t>
                </a:r>
                <a:r>
                  <a:rPr kumimoji="0" lang="de-DE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-1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*K</a:t>
                </a:r>
                <a:r>
                  <a:rPr kumimoji="0" lang="de-DE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-1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			µ</a:t>
                </a:r>
                <a:r>
                  <a:rPr lang="de-DE" sz="1200" baseline="-25000" dirty="0">
                    <a:solidFill>
                      <a:prstClr val="black"/>
                    </a:solidFill>
                    <a:latin typeface="Calibri" panose="020F0502020204030204"/>
                  </a:rPr>
                  <a:t>H+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 = Protonengradient über Membran,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∆pH = transmembrane pH-Differenz,</a:t>
                </a:r>
              </a:p>
              <a:p>
                <a:pPr lvl="0">
                  <a:defRPr/>
                </a:pP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			</a:t>
                </a:r>
                <a:r>
                  <a:rPr lang="de-DE" sz="1200" dirty="0">
                    <a:solidFill>
                      <a:prstClr val="black"/>
                    </a:solidFill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 dirty="0" smtClean="0"/>
                      <m:t>ψ</m:t>
                    </m:r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transmembrane Ladungsdifferenz,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			F = </a:t>
                </a:r>
                <a:r>
                  <a:rPr lang="de-DE" sz="1200" dirty="0" err="1">
                    <a:solidFill>
                      <a:prstClr val="black"/>
                    </a:solidFill>
                    <a:latin typeface="Calibri" panose="020F0502020204030204"/>
                  </a:rPr>
                  <a:t>Faradaykonstante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 (96485 J*V</a:t>
                </a:r>
                <a:r>
                  <a:rPr lang="de-DE" sz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-1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mol</a:t>
                </a:r>
                <a:r>
                  <a:rPr lang="de-DE" sz="1200" baseline="30000" dirty="0">
                    <a:solidFill>
                      <a:prstClr val="black"/>
                    </a:solidFill>
                    <a:latin typeface="Calibri" panose="020F0502020204030204"/>
                  </a:rPr>
                  <a:t>-1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PMF =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Protonenm</a:t>
                </a:r>
                <a:r>
                  <a:rPr lang="de-DE" sz="1200" dirty="0" err="1">
                    <a:solidFill>
                      <a:prstClr val="black"/>
                    </a:solidFill>
                    <a:latin typeface="Calibri" panose="020F0502020204030204"/>
                  </a:rPr>
                  <a:t>otorische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 Kraft der Zelle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F58829-CBF0-425B-7C22-000868730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01" y="2043026"/>
                <a:ext cx="10452681" cy="4203780"/>
              </a:xfrm>
              <a:prstGeom prst="rect">
                <a:avLst/>
              </a:prstGeom>
              <a:blipFill>
                <a:blip r:embed="rId2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B66F1A1D-43C5-A738-C673-425D2188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8" t="94" r="1130" b="65994"/>
          <a:stretch/>
        </p:blipFill>
        <p:spPr>
          <a:xfrm>
            <a:off x="9488342" y="4278181"/>
            <a:ext cx="2094315" cy="19881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5AC73BC-560A-CD6B-8F4F-49E4BF2AF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" t="65552" r="47654" b="537"/>
          <a:stretch/>
        </p:blipFill>
        <p:spPr>
          <a:xfrm>
            <a:off x="7268359" y="4269792"/>
            <a:ext cx="2181138" cy="198819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BD7B20-A1E4-4D03-3423-064D53A5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538" y="1950747"/>
            <a:ext cx="2181138" cy="20745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F26E90-E129-B459-FCC1-03929C2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Erweiterungsterme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518C7-F229-F33C-489D-B574FAB7DD97}"/>
              </a:ext>
            </a:extLst>
          </p:cNvPr>
          <p:cNvSpPr txBox="1"/>
          <p:nvPr/>
        </p:nvSpPr>
        <p:spPr>
          <a:xfrm>
            <a:off x="838200" y="6238959"/>
            <a:ext cx="6094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Chmiel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H.,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Takors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, R., &amp; </a:t>
            </a:r>
            <a:r>
              <a:rPr lang="de-DE" sz="1000" b="0" i="0" dirty="0" err="1">
                <a:effectLst/>
                <a:latin typeface="Arial" panose="020B0604020202020204" pitchFamily="34" charset="0"/>
              </a:rPr>
              <a:t>Weuster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-Botz, D. (Eds.). (2018). </a:t>
            </a:r>
            <a:r>
              <a:rPr lang="de-DE" sz="1000" b="0" i="1" dirty="0">
                <a:effectLst/>
                <a:latin typeface="Arial" panose="020B0604020202020204" pitchFamily="34" charset="0"/>
              </a:rPr>
              <a:t>Bioprozesstechnik</a:t>
            </a:r>
            <a:r>
              <a:rPr lang="de-DE" sz="1000" b="0" i="0" dirty="0">
                <a:effectLst/>
                <a:latin typeface="Arial" panose="020B0604020202020204" pitchFamily="34" charset="0"/>
              </a:rPr>
              <a:t>. Springer Spektrum.</a:t>
            </a:r>
            <a:endParaRPr lang="de-DE" sz="1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28D88A-C2E7-A237-56C6-EAEFA78CD2C4}"/>
              </a:ext>
            </a:extLst>
          </p:cNvPr>
          <p:cNvSpPr txBox="1"/>
          <p:nvPr/>
        </p:nvSpPr>
        <p:spPr>
          <a:xfrm>
            <a:off x="10070285" y="4032112"/>
            <a:ext cx="329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</a:rPr>
              <a:t>[1] </a:t>
            </a:r>
            <a:endParaRPr lang="de-DE" sz="10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D29363-4CC4-448E-5AAA-B6E790BB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Prozessmodelle in der Biotechnologie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F8A96-D668-BF38-70BC-438A4E21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018-15AF-431A-827F-9B998C79CC9B}" type="slidenum">
              <a:rPr lang="de-DE" smtClean="0"/>
              <a:t>9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87942E-8ADB-BCF7-5D1C-7A8BAFDB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8A75-80DA-454E-B15E-8EA66386F634}" type="datetime1">
              <a:rPr lang="de-DE" smtClean="0"/>
              <a:t>05.09.2024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79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</Template>
  <TotalTime>0</TotalTime>
  <Words>1026</Words>
  <Application>Microsoft Office PowerPoint</Application>
  <PresentationFormat>Widescreen</PresentationFormat>
  <Paragraphs>187</Paragraphs>
  <Slides>13</Slides>
  <Notes>1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</vt:lpstr>
      <vt:lpstr>Systembiologie</vt:lpstr>
      <vt:lpstr>Systembiologie</vt:lpstr>
      <vt:lpstr>Bioprozessentwicklung</vt:lpstr>
      <vt:lpstr>Wachstumsmodelle</vt:lpstr>
      <vt:lpstr>Sättigungskinetik (Monod-Ansatz)</vt:lpstr>
      <vt:lpstr>Sättigungskinetik (Monod-Ansatz)</vt:lpstr>
      <vt:lpstr>Erweiterungsterme</vt:lpstr>
      <vt:lpstr>Erweiterungsterme</vt:lpstr>
      <vt:lpstr>Erweiterungsterme</vt:lpstr>
      <vt:lpstr>Datengetriebene Modellierung</vt:lpstr>
      <vt:lpstr>Hybridmodelle</vt:lpstr>
      <vt:lpstr>Take home message</vt:lpstr>
      <vt:lpstr>Authors and 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Systembiologie</dc:title>
  <dc:creator>Jonathan Sturm</dc:creator>
  <cp:lastModifiedBy>Florian Dymek</cp:lastModifiedBy>
  <cp:revision>38</cp:revision>
  <dcterms:created xsi:type="dcterms:W3CDTF">2022-06-13T07:49:38Z</dcterms:created>
  <dcterms:modified xsi:type="dcterms:W3CDTF">2024-09-05T08:31:47Z</dcterms:modified>
</cp:coreProperties>
</file>